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6" r:id="rId2"/>
  </p:sldIdLst>
  <p:sldSz cx="7775575" cy="10907713"/>
  <p:notesSz cx="7104063" cy="102346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03B"/>
    <a:srgbClr val="502914"/>
    <a:srgbClr val="7F3143"/>
    <a:srgbClr val="E9D9B5"/>
    <a:srgbClr val="6E391B"/>
    <a:srgbClr val="FFFFA7"/>
    <a:srgbClr val="CC0000"/>
    <a:srgbClr val="EA0000"/>
    <a:srgbClr val="0000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523" autoAdjust="0"/>
  </p:normalViewPr>
  <p:slideViewPr>
    <p:cSldViewPr snapToGrid="0">
      <p:cViewPr varScale="1">
        <p:scale>
          <a:sx n="104" d="100"/>
          <a:sy n="104" d="100"/>
        </p:scale>
        <p:origin x="504" y="8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71464" y="5054599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endParaRPr lang="ja-JP" altLang="en-US" sz="14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546021" y="3696542"/>
            <a:ext cx="3400298" cy="16312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b" anchorCtr="0">
            <a:noAutofit/>
          </a:bodyPr>
          <a:lstStyle/>
          <a:p>
            <a:pPr algn="ctr" fontAlgn="ctr"/>
            <a:endParaRPr lang="zh-TW" altLang="en-US" sz="2000" dirty="0">
              <a:solidFill>
                <a:schemeClr val="bg1"/>
              </a:solidFill>
              <a:latin typeface="Castellar" panose="020A0402060406010301" pitchFamily="18" charset="0"/>
              <a:ea typeface="HGP明朝B" panose="020208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56888" y="5829893"/>
            <a:ext cx="7156388" cy="402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/>
            <a:r>
              <a:rPr lang="ja-JP" altLang="en-US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日時：</a:t>
            </a:r>
            <a:r>
              <a:rPr lang="en-US" altLang="ja-JP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2025</a:t>
            </a:r>
            <a:r>
              <a:rPr lang="ja-JP" altLang="en-US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年</a:t>
            </a:r>
            <a:r>
              <a:rPr lang="en-US" altLang="ja-JP" sz="4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10</a:t>
            </a:r>
            <a:r>
              <a:rPr lang="zh-TW" altLang="en-US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月</a:t>
            </a:r>
            <a:r>
              <a:rPr lang="en-US" altLang="zh-TW" sz="4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29</a:t>
            </a:r>
            <a:r>
              <a:rPr lang="zh-TW" altLang="en-US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日</a:t>
            </a:r>
            <a:r>
              <a:rPr lang="ja-JP" altLang="en-US" sz="20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（水）</a:t>
            </a:r>
            <a:r>
              <a:rPr lang="en-US" altLang="ja-JP" sz="36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16:00</a:t>
            </a:r>
            <a:r>
              <a:rPr lang="ja-JP" altLang="en-US" sz="36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～</a:t>
            </a:r>
            <a:r>
              <a:rPr lang="en-US" altLang="ja-JP" sz="36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19:00</a:t>
            </a:r>
          </a:p>
          <a:p>
            <a:pPr lvl="0" algn="ctr" fontAlgn="ctr"/>
            <a:r>
              <a:rPr lang="zh-CN" altLang="en-US" sz="2000" b="1" spc="300" dirty="0">
                <a:solidFill>
                  <a:prstClr val="white"/>
                </a:solidFill>
                <a:latin typeface="Castellar" panose="020A0402060406010301" pitchFamily="18" charset="0"/>
                <a:ea typeface="HGP明朝B" panose="02020800000000000000" pitchFamily="18" charset="-128"/>
              </a:rPr>
              <a:t>会場：早稲田大学</a:t>
            </a:r>
            <a:r>
              <a:rPr lang="zh-TW" altLang="en-US" sz="2000" b="1" spc="300" dirty="0">
                <a:solidFill>
                  <a:prstClr val="white"/>
                </a:solidFill>
                <a:latin typeface="Castellar" panose="020A0402060406010301" pitchFamily="18" charset="0"/>
                <a:ea typeface="HGP明朝B" panose="02020800000000000000" pitchFamily="18" charset="-128"/>
              </a:rPr>
              <a:t>小野記念講堂</a:t>
            </a:r>
            <a:endParaRPr lang="en-US" altLang="zh-TW" sz="2000" b="1" spc="300" dirty="0">
              <a:solidFill>
                <a:prstClr val="white"/>
              </a:solidFill>
              <a:latin typeface="Castellar" panose="020A0402060406010301" pitchFamily="18" charset="0"/>
              <a:ea typeface="HGP明朝B" panose="02020800000000000000" pitchFamily="18" charset="-128"/>
            </a:endParaRPr>
          </a:p>
          <a:p>
            <a:pPr algn="ctr" fontAlgn="ctr">
              <a:lnSpc>
                <a:spcPts val="2000"/>
              </a:lnSpc>
            </a:pPr>
            <a:r>
              <a:rPr lang="zh-CN" altLang="en-US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入場無料</a:t>
            </a:r>
            <a:r>
              <a:rPr lang="ja-JP" altLang="en-US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　予約不要　</a:t>
            </a:r>
            <a:r>
              <a:rPr lang="zh-CN" altLang="en-US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逐次通訳付</a:t>
            </a:r>
            <a:endParaRPr lang="en-US" altLang="zh-CN" sz="1400" b="1" spc="300" dirty="0">
              <a:solidFill>
                <a:schemeClr val="bg1"/>
              </a:solidFill>
              <a:latin typeface="Garamond" panose="02020404030301010803" pitchFamily="18" charset="0"/>
              <a:ea typeface="HGP明朝B" panose="02020800000000000000" pitchFamily="18" charset="-128"/>
            </a:endParaRPr>
          </a:p>
          <a:p>
            <a:pPr lvl="0" fontAlgn="ctr"/>
            <a:endParaRPr lang="en-US" altLang="ja-JP" sz="1400" b="1" spc="300" dirty="0">
              <a:solidFill>
                <a:prstClr val="white"/>
              </a:solidFill>
              <a:latin typeface="Garamond" panose="02020404030301010803" pitchFamily="18" charset="0"/>
              <a:ea typeface="HGP明朝B" panose="02020800000000000000" pitchFamily="18" charset="-128"/>
            </a:endParaRPr>
          </a:p>
          <a:p>
            <a:pPr lvl="0" algn="ctr" fontAlgn="ctr"/>
            <a:r>
              <a:rPr lang="ja-JP" altLang="en-US" sz="18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プログラム</a:t>
            </a:r>
            <a:endParaRPr lang="en-US" altLang="ja-JP" sz="1800" b="1" spc="300" dirty="0">
              <a:solidFill>
                <a:prstClr val="white"/>
              </a:solidFill>
              <a:latin typeface="Garamond" panose="02020404030301010803" pitchFamily="18" charset="0"/>
              <a:ea typeface="HGP明朝B" panose="02020800000000000000" pitchFamily="18" charset="-128"/>
            </a:endParaRPr>
          </a:p>
          <a:p>
            <a:pPr lvl="0" algn="ctr" fontAlgn="ctr"/>
            <a:r>
              <a:rPr lang="en-US" altLang="ja-JP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16:00</a:t>
            </a:r>
            <a:r>
              <a:rPr lang="ja-JP" altLang="en-US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～</a:t>
            </a:r>
            <a:r>
              <a:rPr lang="en-US" altLang="ja-JP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17:00</a:t>
            </a:r>
            <a:r>
              <a:rPr lang="ja-JP" altLang="en-US" sz="1200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　</a:t>
            </a:r>
            <a:r>
              <a:rPr lang="ja-JP" altLang="en-US" sz="1200" spc="300" dirty="0">
                <a:solidFill>
                  <a:prstClr val="white"/>
                </a:solidFill>
                <a:ea typeface="HGP明朝B" panose="02020800000000000000" pitchFamily="18" charset="-128"/>
              </a:rPr>
              <a:t>講演：</a:t>
            </a:r>
            <a:r>
              <a:rPr lang="ja-JP" altLang="en-US" sz="1400" b="1" spc="300" dirty="0">
                <a:solidFill>
                  <a:prstClr val="white"/>
                </a:solidFill>
                <a:ea typeface="HGP明朝B" panose="02020800000000000000" pitchFamily="18" charset="-128"/>
              </a:rPr>
              <a:t>マルタン・リュエフ</a:t>
            </a:r>
            <a:r>
              <a:rPr lang="ja-JP" altLang="en-US" sz="1400" b="1" dirty="0">
                <a:solidFill>
                  <a:prstClr val="white"/>
                </a:solidFill>
                <a:ea typeface="HGP明朝B" panose="02020800000000000000" pitchFamily="18" charset="-128"/>
              </a:rPr>
              <a:t>（</a:t>
            </a:r>
            <a:r>
              <a:rPr lang="en-US" altLang="ja-JP" sz="1400" b="1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Martin RUEFF</a:t>
            </a:r>
            <a:r>
              <a:rPr lang="ja-JP" altLang="en-US" sz="1400" b="1" dirty="0">
                <a:solidFill>
                  <a:prstClr val="white"/>
                </a:solidFill>
                <a:ea typeface="HGP明朝B" panose="02020800000000000000" pitchFamily="18" charset="-128"/>
              </a:rPr>
              <a:t>）</a:t>
            </a:r>
            <a:endParaRPr lang="en-US" altLang="ja-JP" sz="1600" b="1" dirty="0">
              <a:solidFill>
                <a:prstClr val="white"/>
              </a:solidFill>
            </a:endParaRPr>
          </a:p>
          <a:p>
            <a:pPr lvl="0" algn="ctr" fontAlgn="t"/>
            <a:r>
              <a:rPr lang="ja-JP" altLang="en-US" sz="1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「一方を他方の中に」：翻訳はいかにして哲学的課題となったのか</a:t>
            </a:r>
            <a:endParaRPr lang="en-US" altLang="ja-JP" sz="14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 fontAlgn="t"/>
            <a:r>
              <a:rPr lang="fr-FR" altLang="ja-JP" sz="1200" dirty="0">
                <a:solidFill>
                  <a:srgbClr val="FFFFFF"/>
                </a:solidFill>
              </a:rPr>
              <a:t>«“L'un dans l'autre” ou comment la traduction est-elle devenue un problème philosophique ?»</a:t>
            </a:r>
          </a:p>
          <a:p>
            <a:pPr lvl="0" algn="ctr" fontAlgn="ctr"/>
            <a:br>
              <a:rPr lang="ja-JP" altLang="en-US" sz="1100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</a:br>
            <a:r>
              <a:rPr lang="en-US" altLang="ja-JP" sz="1400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	</a:t>
            </a:r>
            <a:r>
              <a:rPr lang="en-US" altLang="ja-JP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17:15</a:t>
            </a:r>
            <a:r>
              <a:rPr lang="ja-JP" altLang="en-US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～</a:t>
            </a:r>
            <a:r>
              <a:rPr lang="en-US" altLang="ja-JP" sz="16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18:15</a:t>
            </a:r>
            <a:r>
              <a:rPr lang="ja-JP" altLang="en-US" sz="1100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　</a:t>
            </a:r>
            <a:r>
              <a:rPr lang="ja-JP" altLang="en-US" sz="1200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講演：</a:t>
            </a:r>
            <a:r>
              <a:rPr lang="ja-JP" altLang="en-US" sz="1400" b="1" spc="300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ガブリエル・ラディカ</a:t>
            </a:r>
            <a:r>
              <a:rPr lang="ja-JP" altLang="en-US" sz="1400" b="1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（</a:t>
            </a:r>
            <a:r>
              <a:rPr lang="en-US" altLang="ja-JP" sz="1400" b="1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Gabrielle RADICA</a:t>
            </a:r>
            <a:r>
              <a:rPr lang="ja-JP" altLang="en-US" sz="1400" b="1" dirty="0">
                <a:solidFill>
                  <a:prstClr val="white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）</a:t>
            </a:r>
            <a:endParaRPr lang="en-US" altLang="ja-JP" sz="1400" b="1" dirty="0">
              <a:solidFill>
                <a:srgbClr val="FFFFFF"/>
              </a:solidFill>
            </a:endParaRPr>
          </a:p>
          <a:p>
            <a:pPr lvl="0" algn="ctr" fontAlgn="t"/>
            <a:r>
              <a:rPr lang="ja-JP" altLang="en-US" sz="1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家族と所有</a:t>
            </a:r>
            <a:endParaRPr lang="en-US" altLang="ja-JP" sz="14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 fontAlgn="t"/>
            <a:r>
              <a:rPr lang="fr-FR" altLang="ja-JP" sz="1400" dirty="0">
                <a:solidFill>
                  <a:srgbClr val="FFFFFF"/>
                </a:solidFill>
              </a:rPr>
              <a:t>« Famille et propriété »</a:t>
            </a:r>
          </a:p>
          <a:p>
            <a:pPr lvl="0" algn="ctr" fontAlgn="t"/>
            <a:endParaRPr lang="fr-CA" altLang="ja-JP" sz="1400" b="1" dirty="0">
              <a:solidFill>
                <a:prstClr val="white"/>
              </a:solidFill>
            </a:endParaRPr>
          </a:p>
          <a:p>
            <a:pPr algn="ctr" fontAlgn="ctr"/>
            <a:r>
              <a:rPr lang="en-US" altLang="ja-JP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18:15</a:t>
            </a:r>
            <a:r>
              <a:rPr lang="ja-JP" altLang="en-US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～</a:t>
            </a:r>
            <a:r>
              <a:rPr lang="en-US" altLang="ja-JP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19:00</a:t>
            </a:r>
            <a:r>
              <a:rPr lang="ja-JP" altLang="en-US" sz="1400" b="1" spc="300" dirty="0">
                <a:solidFill>
                  <a:schemeClr val="bg1"/>
                </a:solidFill>
                <a:latin typeface="Garamond" panose="02020404030301010803" pitchFamily="18" charset="0"/>
                <a:ea typeface="HGP明朝B" panose="02020800000000000000" pitchFamily="18" charset="-128"/>
              </a:rPr>
              <a:t>　ディスカッション</a:t>
            </a:r>
            <a:br>
              <a:rPr lang="en-US" altLang="zh-TW" sz="1400" b="1" spc="300" dirty="0">
                <a:solidFill>
                  <a:schemeClr val="bg1"/>
                </a:solidFill>
                <a:latin typeface="Castellar" panose="020A0402060406010301" pitchFamily="18" charset="0"/>
                <a:ea typeface="HGP明朝B" panose="02020800000000000000" pitchFamily="18" charset="-128"/>
              </a:rPr>
            </a:br>
            <a:r>
              <a:rPr lang="zh-CN" altLang="en-US" sz="1400" spc="300" dirty="0">
                <a:solidFill>
                  <a:schemeClr val="bg1"/>
                </a:solidFill>
                <a:latin typeface="Castellar" panose="020A0402060406010301" pitchFamily="18" charset="0"/>
                <a:ea typeface="HGP明朝B" panose="02020800000000000000" pitchFamily="18" charset="-128"/>
              </a:rPr>
              <a:t>司会：橋本一径（早稲田大学文学学術院教授）</a:t>
            </a:r>
          </a:p>
        </p:txBody>
      </p:sp>
      <p:pic>
        <p:nvPicPr>
          <p:cNvPr id="25" name="Picture 2" descr="科研費ロゴタイプSサイ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119" y="10397233"/>
            <a:ext cx="615625" cy="26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32254" y="138960"/>
            <a:ext cx="7349028" cy="2237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ja-JP" altLang="en-US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マルタン・リュエフ</a:t>
            </a:r>
            <a:r>
              <a:rPr lang="en-US" altLang="ja-JP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ガブリエル・ラディカ</a:t>
            </a:r>
            <a:endParaRPr lang="en-US" altLang="ja-JP" sz="1600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t"/>
            <a:r>
              <a:rPr lang="ja-JP" altLang="en-US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連続公開講演会</a:t>
            </a:r>
            <a:r>
              <a:rPr lang="en-US" altLang="ja-JP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lang="ja-JP" altLang="en-US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第一夜</a:t>
            </a:r>
            <a:r>
              <a:rPr lang="en-US" altLang="ja-JP" sz="16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</a:p>
          <a:p>
            <a:pPr algn="ctr" fontAlgn="t"/>
            <a:r>
              <a:rPr lang="fr-FR" altLang="ja-JP" sz="1600" dirty="0">
                <a:solidFill>
                  <a:schemeClr val="bg1"/>
                </a:solidFill>
                <a:latin typeface="+mj-lt"/>
                <a:ea typeface="メイリオ" panose="020B0604030504040204" pitchFamily="50" charset="-128"/>
              </a:rPr>
              <a:t>Conférences publiques de Martin Rueff et Gabrielle Radica</a:t>
            </a:r>
            <a:endParaRPr lang="en-US" altLang="ja-JP" sz="1600" dirty="0">
              <a:solidFill>
                <a:schemeClr val="bg1"/>
              </a:solidFill>
              <a:latin typeface="+mj-lt"/>
              <a:ea typeface="メイリオ" panose="020B0604030504040204" pitchFamily="50" charset="-128"/>
            </a:endParaRPr>
          </a:p>
          <a:p>
            <a:pPr algn="ctr" fontAlgn="t"/>
            <a:endParaRPr lang="en-US" altLang="ja-JP" sz="1800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t"/>
            <a:r>
              <a:rPr lang="ja-JP" altLang="en-US" sz="24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近くにして遠き他者</a:t>
            </a:r>
            <a:endParaRPr lang="en-US" altLang="ja-JP" sz="2400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t"/>
            <a:r>
              <a:rPr lang="ja-JP" altLang="en-US" sz="2400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現代道徳哲学から見る翻訳と家族</a:t>
            </a:r>
            <a:endParaRPr lang="en-US" altLang="ja-JP" sz="2400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t">
              <a:lnSpc>
                <a:spcPts val="1500"/>
              </a:lnSpc>
            </a:pPr>
            <a:r>
              <a:rPr lang="fr-FR" altLang="ja-JP" sz="1400" dirty="0">
                <a:solidFill>
                  <a:schemeClr val="bg1"/>
                </a:solidFill>
              </a:rPr>
              <a:t>Autrui, proche et lointain: la traduction et la famille </a:t>
            </a:r>
          </a:p>
          <a:p>
            <a:pPr algn="ctr" fontAlgn="t">
              <a:lnSpc>
                <a:spcPts val="1500"/>
              </a:lnSpc>
            </a:pPr>
            <a:r>
              <a:rPr lang="fr-FR" altLang="ja-JP" sz="1400" dirty="0">
                <a:solidFill>
                  <a:schemeClr val="bg1"/>
                </a:solidFill>
              </a:rPr>
              <a:t>au prisme de la philosophie morale et contemporaine</a:t>
            </a:r>
          </a:p>
        </p:txBody>
      </p:sp>
      <p:pic>
        <p:nvPicPr>
          <p:cNvPr id="33" name="Picture 4" descr="「martin RUeff」の画像検索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52" y="2464332"/>
            <a:ext cx="1037828" cy="156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DFC5797-6356-4612-96A0-A61825838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8265" y="2472762"/>
            <a:ext cx="1037828" cy="1611708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90A7D9-B4D8-4C2B-8FBF-84198B00C3A8}"/>
              </a:ext>
            </a:extLst>
          </p:cNvPr>
          <p:cNvSpPr/>
          <p:nvPr/>
        </p:nvSpPr>
        <p:spPr>
          <a:xfrm>
            <a:off x="652900" y="4113197"/>
            <a:ext cx="3266521" cy="1716697"/>
          </a:xfrm>
          <a:prstGeom prst="rect">
            <a:avLst/>
          </a:prstGeom>
        </p:spPr>
        <p:txBody>
          <a:bodyPr wrap="square" tIns="0" bIns="0" anchor="ctr" anchorCtr="0">
            <a:noAutofit/>
          </a:bodyPr>
          <a:lstStyle/>
          <a:p>
            <a:pPr fontAlgn="t"/>
            <a:r>
              <a:rPr lang="en-US" altLang="ja-JP" sz="3600" spc="-150" dirty="0">
                <a:solidFill>
                  <a:schemeClr val="bg1"/>
                </a:solidFill>
                <a:ea typeface="HGP明朝B" panose="02020800000000000000" pitchFamily="18" charset="-128"/>
              </a:rPr>
              <a:t>Gabrielle RADICA</a:t>
            </a:r>
          </a:p>
          <a:p>
            <a:pPr fontAlgn="t"/>
            <a:r>
              <a:rPr lang="ja-JP" altLang="en-US" sz="1100" dirty="0">
                <a:solidFill>
                  <a:schemeClr val="bg1"/>
                </a:solidFill>
              </a:rPr>
              <a:t>ガブリエル・ラディカ：リール大学哲学教授。</a:t>
            </a:r>
            <a:endParaRPr lang="en-US" altLang="ja-JP" sz="1100" dirty="0">
              <a:solidFill>
                <a:schemeClr val="bg1"/>
              </a:solidFill>
            </a:endParaRPr>
          </a:p>
          <a:p>
            <a:pPr fontAlgn="t"/>
            <a:r>
              <a:rPr lang="ja-JP" altLang="en-US" sz="1100" dirty="0">
                <a:solidFill>
                  <a:schemeClr val="bg1"/>
                </a:solidFill>
              </a:rPr>
              <a:t>ルソーやモンテスキューを中心に、啓蒙期の政治哲学・法哲学・家族論を研究。主な編著に</a:t>
            </a:r>
            <a:r>
              <a:rPr lang="fr-FR" altLang="ja-JP" sz="1100" i="1" dirty="0">
                <a:solidFill>
                  <a:schemeClr val="bg1"/>
                </a:solidFill>
              </a:rPr>
              <a:t>Philosophie de la Famille: Communauté, normes et pouvoirs</a:t>
            </a:r>
            <a:r>
              <a:rPr lang="ja-JP" altLang="en-US" sz="1100" dirty="0">
                <a:solidFill>
                  <a:schemeClr val="bg1"/>
                </a:solidFill>
              </a:rPr>
              <a:t>（</a:t>
            </a:r>
            <a:r>
              <a:rPr lang="en-US" altLang="ja-JP" sz="1100" dirty="0">
                <a:solidFill>
                  <a:schemeClr val="bg1"/>
                </a:solidFill>
              </a:rPr>
              <a:t>2013</a:t>
            </a:r>
            <a:r>
              <a:rPr lang="ja-JP" altLang="en-US" sz="1100" dirty="0">
                <a:solidFill>
                  <a:schemeClr val="bg1"/>
                </a:solidFill>
              </a:rPr>
              <a:t>）、</a:t>
            </a:r>
            <a:r>
              <a:rPr lang="fr-FR" altLang="ja-JP" sz="1100" i="1" dirty="0">
                <a:solidFill>
                  <a:schemeClr val="bg1"/>
                </a:solidFill>
              </a:rPr>
              <a:t>En famille. Sentiments, liberté, reconnaissance</a:t>
            </a:r>
            <a:r>
              <a:rPr lang="ja-JP" altLang="en-US" sz="1100" i="1" dirty="0" err="1">
                <a:solidFill>
                  <a:schemeClr val="bg1"/>
                </a:solidFill>
              </a:rPr>
              <a:t>、</a:t>
            </a:r>
            <a:r>
              <a:rPr lang="fr-FR" altLang="ja-JP" sz="1100" i="1" dirty="0">
                <a:solidFill>
                  <a:schemeClr val="bg1"/>
                </a:solidFill>
              </a:rPr>
              <a:t>La famille des classiques. Philosophie, droit, histoire</a:t>
            </a:r>
            <a:r>
              <a:rPr lang="ja-JP" altLang="en-US" sz="1100" dirty="0">
                <a:solidFill>
                  <a:schemeClr val="bg1"/>
                </a:solidFill>
              </a:rPr>
              <a:t>（いずれも近刊）など</a:t>
            </a:r>
            <a:endParaRPr lang="en-US" altLang="ja-JP" sz="1100" dirty="0">
              <a:solidFill>
                <a:schemeClr val="bg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54FE4C-5DFA-4F93-AEBE-3AB3CF30425D}"/>
              </a:ext>
            </a:extLst>
          </p:cNvPr>
          <p:cNvSpPr/>
          <p:nvPr/>
        </p:nvSpPr>
        <p:spPr>
          <a:xfrm>
            <a:off x="4049258" y="4113197"/>
            <a:ext cx="3400298" cy="1643719"/>
          </a:xfrm>
          <a:prstGeom prst="rect">
            <a:avLst/>
          </a:prstGeom>
        </p:spPr>
        <p:txBody>
          <a:bodyPr wrap="square" tIns="0" bIns="0" anchor="ctr" anchorCtr="0">
            <a:noAutofit/>
          </a:bodyPr>
          <a:lstStyle/>
          <a:p>
            <a:pPr lvl="0" fontAlgn="t"/>
            <a:r>
              <a:rPr lang="fr-CA" altLang="ja-JP" sz="3600" spc="-150" dirty="0">
                <a:solidFill>
                  <a:prstClr val="white"/>
                </a:solidFill>
                <a:ea typeface="HGPｺﾞｼｯｸM" panose="020B0600000000000000" pitchFamily="50" charset="-128"/>
              </a:rPr>
              <a:t>Martin RUEFF</a:t>
            </a:r>
            <a:endParaRPr lang="en-US" altLang="ja-JP" sz="1200" b="1" spc="-150" dirty="0">
              <a:solidFill>
                <a:prstClr val="white"/>
              </a:solidFill>
            </a:endParaRPr>
          </a:p>
          <a:p>
            <a:pPr fontAlgn="t"/>
            <a:r>
              <a:rPr lang="ja-JP" altLang="en-US" sz="1100" dirty="0">
                <a:solidFill>
                  <a:schemeClr val="bg1"/>
                </a:solidFill>
              </a:rPr>
              <a:t>マルタン・リュエフ：ジュネーヴ大学フランス文学教授、詩人・翻訳家。ボローニャ大学、パリ大学、スタンフォード大学でも教鞭を執り、</a:t>
            </a:r>
            <a:r>
              <a:rPr lang="en-US" altLang="ja-JP" sz="1100" dirty="0">
                <a:solidFill>
                  <a:schemeClr val="bg1"/>
                </a:solidFill>
              </a:rPr>
              <a:t>I.</a:t>
            </a:r>
            <a:r>
              <a:rPr lang="ja-JP" altLang="en-US" sz="1100" dirty="0">
                <a:solidFill>
                  <a:schemeClr val="bg1"/>
                </a:solidFill>
              </a:rPr>
              <a:t>カルヴィーノ、</a:t>
            </a:r>
            <a:r>
              <a:rPr lang="en-US" altLang="ja-JP" sz="1100" dirty="0">
                <a:solidFill>
                  <a:schemeClr val="bg1"/>
                </a:solidFill>
              </a:rPr>
              <a:t>G.</a:t>
            </a:r>
            <a:r>
              <a:rPr lang="ja-JP" altLang="en-US" sz="1100" dirty="0">
                <a:solidFill>
                  <a:schemeClr val="bg1"/>
                </a:solidFill>
              </a:rPr>
              <a:t>アガンベン、　</a:t>
            </a:r>
            <a:r>
              <a:rPr lang="en-US" altLang="ja-JP" sz="1100" dirty="0">
                <a:solidFill>
                  <a:schemeClr val="bg1"/>
                </a:solidFill>
              </a:rPr>
              <a:t>C.</a:t>
            </a:r>
            <a:r>
              <a:rPr lang="ja-JP" altLang="en-US" sz="1100" dirty="0">
                <a:solidFill>
                  <a:schemeClr val="bg1"/>
                </a:solidFill>
              </a:rPr>
              <a:t>ギンズブルグなどの著作を翻訳。フーコー、レヴィ＝ストロースの</a:t>
            </a:r>
            <a:r>
              <a:rPr lang="en-US" altLang="ja-JP" sz="1100" dirty="0">
                <a:solidFill>
                  <a:schemeClr val="bg1"/>
                </a:solidFill>
              </a:rPr>
              <a:t>La </a:t>
            </a:r>
            <a:r>
              <a:rPr lang="en-US" altLang="ja-JP" sz="1100" dirty="0" err="1">
                <a:solidFill>
                  <a:schemeClr val="bg1"/>
                </a:solidFill>
              </a:rPr>
              <a:t>Pléiade</a:t>
            </a:r>
            <a:r>
              <a:rPr lang="ja-JP" altLang="en-US" sz="1100" dirty="0">
                <a:solidFill>
                  <a:schemeClr val="bg1"/>
                </a:solidFill>
              </a:rPr>
              <a:t>叢書を編纂。これまでの功績に対して、今年度アカデミー・フランスの</a:t>
            </a:r>
            <a:r>
              <a:rPr lang="en-US" altLang="ja-JP" sz="1100" dirty="0">
                <a:solidFill>
                  <a:schemeClr val="bg1"/>
                </a:solidFill>
              </a:rPr>
              <a:t>Grand Prix Henri Gal</a:t>
            </a:r>
            <a:r>
              <a:rPr lang="ja-JP" altLang="en-US" sz="1100" dirty="0">
                <a:solidFill>
                  <a:schemeClr val="bg1"/>
                </a:solidFill>
              </a:rPr>
              <a:t>を受賞。</a:t>
            </a:r>
            <a:endParaRPr lang="en-US" altLang="ja-JP" sz="3200" b="1" spc="300" dirty="0">
              <a:solidFill>
                <a:schemeClr val="bg1"/>
              </a:solidFill>
              <a:ea typeface="HGP明朝B" panose="020208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6045AC3-55D7-4707-AD28-9C10B43D0DE3}"/>
              </a:ext>
            </a:extLst>
          </p:cNvPr>
          <p:cNvSpPr/>
          <p:nvPr/>
        </p:nvSpPr>
        <p:spPr>
          <a:xfrm>
            <a:off x="394408" y="9856636"/>
            <a:ext cx="74754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お問い合わせ：早稲田大学文学学術院　橋本一径（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hashimoto.kaz@waseda.jp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 早稲田大学総合人文科学研究センター「イメージ文化史」部門 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</a:t>
            </a:r>
            <a:r>
              <a:rPr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科学研究費基盤研究</a:t>
            </a:r>
            <a:r>
              <a:rPr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 文学による国家創造のプロジェクト：フランス近代における文学教育と国民形成 」　　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/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（研究代表者　玉田敦子：中部大学）</a:t>
            </a:r>
            <a:endParaRPr lang="fr-CA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82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403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HGP明朝B</vt:lpstr>
      <vt:lpstr>ＭＳ Ｐゴシック</vt:lpstr>
      <vt:lpstr>メイリオ</vt:lpstr>
      <vt:lpstr>Arial</vt:lpstr>
      <vt:lpstr>Calibri</vt:lpstr>
      <vt:lpstr>Calibri Light</vt:lpstr>
      <vt:lpstr>Castellar</vt:lpstr>
      <vt:lpstr>Garamond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2013-07-10T10:31:39Z</dcterms:created>
  <dcterms:modified xsi:type="dcterms:W3CDTF">2025-09-18T16:06:12Z</dcterms:modified>
</cp:coreProperties>
</file>